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66" r:id="rId2"/>
    <p:sldId id="311" r:id="rId3"/>
    <p:sldId id="314" r:id="rId4"/>
    <p:sldId id="300" r:id="rId5"/>
    <p:sldId id="268" r:id="rId6"/>
    <p:sldId id="269" r:id="rId7"/>
    <p:sldId id="270" r:id="rId8"/>
    <p:sldId id="271" r:id="rId9"/>
    <p:sldId id="272" r:id="rId10"/>
    <p:sldId id="273" r:id="rId11"/>
    <p:sldId id="275" r:id="rId12"/>
    <p:sldId id="274" r:id="rId13"/>
    <p:sldId id="303" r:id="rId14"/>
    <p:sldId id="276" r:id="rId15"/>
    <p:sldId id="277" r:id="rId16"/>
    <p:sldId id="278" r:id="rId17"/>
    <p:sldId id="279" r:id="rId18"/>
    <p:sldId id="305" r:id="rId19"/>
    <p:sldId id="280" r:id="rId20"/>
    <p:sldId id="281" r:id="rId21"/>
    <p:sldId id="282" r:id="rId22"/>
    <p:sldId id="283" r:id="rId23"/>
    <p:sldId id="306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307" r:id="rId33"/>
    <p:sldId id="292" r:id="rId34"/>
    <p:sldId id="293" r:id="rId35"/>
    <p:sldId id="301" r:id="rId36"/>
    <p:sldId id="302" r:id="rId37"/>
    <p:sldId id="294" r:id="rId38"/>
    <p:sldId id="308" r:id="rId39"/>
    <p:sldId id="296" r:id="rId40"/>
    <p:sldId id="309" r:id="rId41"/>
    <p:sldId id="297" r:id="rId42"/>
    <p:sldId id="299" r:id="rId4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8" d="100"/>
          <a:sy n="68" d="100"/>
        </p:scale>
        <p:origin x="12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A5A7F-C44B-4DA3-85B5-7BF2E551A973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EDC6D-5565-4565-BDF3-22CD6023571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2733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5097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659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1456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26" y="1596423"/>
            <a:ext cx="7886700" cy="832854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126" y="2576572"/>
            <a:ext cx="7886700" cy="376494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809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3427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3319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6161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8971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3428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180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6219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1937E-042D-4B3A-82CF-AC0E6556C6E0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CF64F-3E62-4A46-A75D-650F35C8EA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407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ypostcard.com/designs/motivation/gemeinsam-unschlagbar-34669" TargetMode="Externa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lett.hu/adatlap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757" y="1143638"/>
            <a:ext cx="5263608" cy="37655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Alcím 2"/>
          <p:cNvSpPr txBox="1">
            <a:spLocks/>
          </p:cNvSpPr>
          <p:nvPr/>
        </p:nvSpPr>
        <p:spPr>
          <a:xfrm>
            <a:off x="2167543" y="4987393"/>
            <a:ext cx="6858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hu-HU" b="1" dirty="0" smtClean="0"/>
              <a:t>Dr. Tünde Sárvári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hu-HU" dirty="0" smtClean="0"/>
              <a:t>SZTE JGYPK</a:t>
            </a:r>
            <a:endParaRPr lang="de-DE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de-DE" dirty="0" smtClean="0"/>
              <a:t>Institut für Nationalitätenkulturen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de-DE" dirty="0" smtClean="0"/>
              <a:t>Lehrstuhl für Deutsch und Deutsch als Nationalitätenkultur</a:t>
            </a:r>
            <a:endParaRPr lang="de-DE" dirty="0"/>
          </a:p>
        </p:txBody>
      </p:sp>
      <p:sp>
        <p:nvSpPr>
          <p:cNvPr id="6" name="Szövegdoboz 5"/>
          <p:cNvSpPr txBox="1"/>
          <p:nvPr/>
        </p:nvSpPr>
        <p:spPr>
          <a:xfrm>
            <a:off x="6061437" y="1143638"/>
            <a:ext cx="288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/>
              <a:t>Baja, 22.-23. Juni </a:t>
            </a:r>
            <a:r>
              <a:rPr lang="de-DE" sz="2200" b="1" dirty="0" smtClean="0"/>
              <a:t>2026</a:t>
            </a:r>
            <a:endParaRPr lang="de-DE" sz="2200" b="1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723" y="1880540"/>
            <a:ext cx="2654030" cy="10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44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Ein Schnupperkurs Deutsch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smtClean="0"/>
              <a:t>Inhalte</a:t>
            </a:r>
          </a:p>
          <a:p>
            <a:r>
              <a:rPr lang="de-DE" dirty="0" smtClean="0"/>
              <a:t>Hallo</a:t>
            </a:r>
            <a:r>
              <a:rPr lang="de-DE" dirty="0"/>
              <a:t>, wer bist du?</a:t>
            </a:r>
          </a:p>
          <a:p>
            <a:r>
              <a:rPr lang="de-DE" dirty="0" smtClean="0"/>
              <a:t>Wie </a:t>
            </a:r>
            <a:r>
              <a:rPr lang="de-DE" dirty="0"/>
              <a:t>geht’s?</a:t>
            </a:r>
          </a:p>
          <a:p>
            <a:r>
              <a:rPr lang="de-DE" dirty="0" smtClean="0"/>
              <a:t>Komm</a:t>
            </a:r>
            <a:r>
              <a:rPr lang="de-DE" dirty="0"/>
              <a:t>, wir spielen!</a:t>
            </a:r>
          </a:p>
          <a:p>
            <a:r>
              <a:rPr lang="de-DE" dirty="0" smtClean="0"/>
              <a:t>Die </a:t>
            </a:r>
            <a:r>
              <a:rPr lang="de-DE" dirty="0"/>
              <a:t>Bremer Stadtmusikanten – einfach erzählt und inszeniert</a:t>
            </a:r>
          </a:p>
          <a:p>
            <a:r>
              <a:rPr lang="de-DE" dirty="0" smtClean="0"/>
              <a:t>Das kann ich schon! – Mein Deutsch-</a:t>
            </a:r>
            <a:r>
              <a:rPr lang="de-DE" dirty="0" err="1" smtClean="0"/>
              <a:t>Lapbook</a:t>
            </a:r>
            <a:endParaRPr lang="de-DE" dirty="0" smtClean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088" y="1060657"/>
            <a:ext cx="1892353" cy="135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2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0483" y="1357460"/>
            <a:ext cx="8168640" cy="1310326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/>
              <a:t>Ein Schnupperkurs?</a:t>
            </a:r>
            <a:r>
              <a:rPr lang="hu-HU" b="1" dirty="0"/>
              <a:t/>
            </a:r>
            <a:br>
              <a:rPr lang="hu-HU" b="1" dirty="0"/>
            </a:b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940103" y="2884603"/>
            <a:ext cx="7515739" cy="1508288"/>
          </a:xfrm>
        </p:spPr>
        <p:txBody>
          <a:bodyPr>
            <a:noAutofit/>
          </a:bodyPr>
          <a:lstStyle/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Einheit 1</a:t>
            </a:r>
            <a:endParaRPr lang="hu-HU" sz="4000" dirty="0" smtClean="0">
              <a:solidFill>
                <a:srgbClr val="0070C0"/>
              </a:solidFill>
            </a:endParaRPr>
          </a:p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Hallo, wer bist du?</a:t>
            </a:r>
            <a:r>
              <a:rPr lang="hu-HU" sz="4000" dirty="0" smtClean="0">
                <a:solidFill>
                  <a:srgbClr val="0070C0"/>
                </a:solidFill>
              </a:rPr>
              <a:t> </a:t>
            </a:r>
            <a:r>
              <a:rPr lang="de-DE" sz="4000" dirty="0" smtClean="0">
                <a:solidFill>
                  <a:srgbClr val="0070C0"/>
                </a:solidFill>
              </a:rPr>
              <a:t>Wie geht’s?</a:t>
            </a:r>
            <a:endParaRPr lang="de-DE" sz="4000" dirty="0">
              <a:solidFill>
                <a:srgbClr val="0070C0"/>
              </a:solidFill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347" y="4524865"/>
            <a:ext cx="2699368" cy="193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2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3213" y="1579274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493213" y="2678490"/>
            <a:ext cx="3868340" cy="316468"/>
          </a:xfrm>
        </p:spPr>
        <p:txBody>
          <a:bodyPr>
            <a:noAutofit/>
          </a:bodyPr>
          <a:lstStyle/>
          <a:p>
            <a:r>
              <a:rPr lang="de-DE" sz="2800" dirty="0">
                <a:solidFill>
                  <a:srgbClr val="0070C0"/>
                </a:solidFill>
              </a:rPr>
              <a:t>Hallo, wer bist du?</a:t>
            </a:r>
          </a:p>
        </p:txBody>
      </p:sp>
      <p:sp>
        <p:nvSpPr>
          <p:cNvPr id="7" name="Tartalom helye 6"/>
          <p:cNvSpPr>
            <a:spLocks noGrp="1"/>
          </p:cNvSpPr>
          <p:nvPr>
            <p:ph sz="half" idx="2"/>
          </p:nvPr>
        </p:nvSpPr>
        <p:spPr>
          <a:xfrm>
            <a:off x="393622" y="3159208"/>
            <a:ext cx="3868340" cy="2763441"/>
          </a:xfrm>
        </p:spPr>
        <p:txBody>
          <a:bodyPr>
            <a:normAutofit/>
          </a:bodyPr>
          <a:lstStyle/>
          <a:p>
            <a:r>
              <a:rPr lang="de-DE" b="1" dirty="0" smtClean="0"/>
              <a:t>Begrüßung</a:t>
            </a:r>
          </a:p>
          <a:p>
            <a:pPr lvl="1"/>
            <a:r>
              <a:rPr lang="de-DE" i="1" dirty="0" smtClean="0"/>
              <a:t>Hallo!</a:t>
            </a:r>
            <a:endParaRPr lang="hu-HU" i="1" dirty="0" smtClean="0"/>
          </a:p>
          <a:p>
            <a:pPr lvl="1"/>
            <a:r>
              <a:rPr lang="de-DE" i="1" dirty="0" smtClean="0"/>
              <a:t>(Guten Morgen! / Guten Tag! / Guten Abend!)</a:t>
            </a:r>
            <a:r>
              <a:rPr lang="hu-HU" i="1" dirty="0" smtClean="0"/>
              <a:t> </a:t>
            </a:r>
            <a:r>
              <a:rPr lang="de-DE" i="1" dirty="0" smtClean="0"/>
              <a:t>– Würfel</a:t>
            </a:r>
          </a:p>
          <a:p>
            <a:pPr lvl="1"/>
            <a:r>
              <a:rPr lang="de-DE" dirty="0" smtClean="0"/>
              <a:t>Begrüßungslied </a:t>
            </a:r>
            <a:r>
              <a:rPr lang="de-DE" i="1" dirty="0" smtClean="0"/>
              <a:t>(Guten Tag</a:t>
            </a:r>
            <a:r>
              <a:rPr lang="hu-HU" i="1" dirty="0" smtClean="0"/>
              <a:t>,</a:t>
            </a:r>
            <a:r>
              <a:rPr lang="de-DE" i="1" dirty="0" smtClean="0"/>
              <a:t> sagen alle Kinder)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1553" y="2994958"/>
            <a:ext cx="4622609" cy="309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0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0484" y="1467529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440484" y="2776766"/>
            <a:ext cx="3868340" cy="316468"/>
          </a:xfrm>
        </p:spPr>
        <p:txBody>
          <a:bodyPr>
            <a:noAutofit/>
          </a:bodyPr>
          <a:lstStyle/>
          <a:p>
            <a:r>
              <a:rPr lang="de-DE" sz="2800" dirty="0">
                <a:solidFill>
                  <a:srgbClr val="0070C0"/>
                </a:solidFill>
              </a:rPr>
              <a:t>Hallo, wer bist du?</a:t>
            </a:r>
          </a:p>
        </p:txBody>
      </p:sp>
      <p:sp>
        <p:nvSpPr>
          <p:cNvPr id="7" name="Tartalom helye 6"/>
          <p:cNvSpPr>
            <a:spLocks noGrp="1"/>
          </p:cNvSpPr>
          <p:nvPr>
            <p:ph sz="half" idx="2"/>
          </p:nvPr>
        </p:nvSpPr>
        <p:spPr>
          <a:xfrm>
            <a:off x="589542" y="3373173"/>
            <a:ext cx="3134046" cy="1755007"/>
          </a:xfrm>
        </p:spPr>
        <p:txBody>
          <a:bodyPr>
            <a:normAutofit fontScale="92500"/>
          </a:bodyPr>
          <a:lstStyle/>
          <a:p>
            <a:r>
              <a:rPr lang="de-DE" sz="3000" b="1" dirty="0" smtClean="0"/>
              <a:t>Vorstellung</a:t>
            </a:r>
          </a:p>
          <a:p>
            <a:pPr lvl="1"/>
            <a:r>
              <a:rPr lang="de-DE" sz="2600" i="1" dirty="0" smtClean="0"/>
              <a:t>Ich bin…</a:t>
            </a:r>
          </a:p>
          <a:p>
            <a:pPr lvl="1"/>
            <a:r>
              <a:rPr lang="de-DE" sz="2600" i="1" dirty="0" smtClean="0"/>
              <a:t>Wer bist du?</a:t>
            </a:r>
          </a:p>
          <a:p>
            <a:pPr lvl="1"/>
            <a:r>
              <a:rPr lang="de-DE" sz="2600" dirty="0" err="1" smtClean="0"/>
              <a:t>Kennenlernspiele</a:t>
            </a:r>
            <a:endParaRPr lang="de-DE" sz="26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629" y="2270982"/>
            <a:ext cx="3657033" cy="374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2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3102" y="1540900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696040" y="2723494"/>
            <a:ext cx="3868340" cy="316468"/>
          </a:xfrm>
        </p:spPr>
        <p:txBody>
          <a:bodyPr>
            <a:noAutofit/>
          </a:bodyPr>
          <a:lstStyle/>
          <a:p>
            <a:r>
              <a:rPr lang="de-DE" sz="2800" dirty="0">
                <a:solidFill>
                  <a:srgbClr val="0070C0"/>
                </a:solidFill>
              </a:rPr>
              <a:t>Wie geht’s?</a:t>
            </a:r>
          </a:p>
        </p:txBody>
      </p:sp>
      <p:sp>
        <p:nvSpPr>
          <p:cNvPr id="7" name="Tartalom helye 6"/>
          <p:cNvSpPr>
            <a:spLocks noGrp="1"/>
          </p:cNvSpPr>
          <p:nvPr>
            <p:ph sz="half" idx="2"/>
          </p:nvPr>
        </p:nvSpPr>
        <p:spPr>
          <a:xfrm>
            <a:off x="480060" y="3447761"/>
            <a:ext cx="3370659" cy="2491125"/>
          </a:xfrm>
        </p:spPr>
        <p:txBody>
          <a:bodyPr>
            <a:normAutofit/>
          </a:bodyPr>
          <a:lstStyle/>
          <a:p>
            <a:r>
              <a:rPr lang="de-DE" sz="3000" b="1" dirty="0" smtClean="0"/>
              <a:t>Emoticons-Bilder</a:t>
            </a:r>
          </a:p>
          <a:p>
            <a:pPr lvl="1"/>
            <a:r>
              <a:rPr lang="de-DE" i="1" dirty="0" smtClean="0"/>
              <a:t>Wie geht’s?</a:t>
            </a:r>
          </a:p>
          <a:p>
            <a:pPr lvl="1"/>
            <a:r>
              <a:rPr lang="de-DE" i="1" dirty="0" smtClean="0"/>
              <a:t>Danke prima. / Danke gut. / Es geht. / Schlecht.</a:t>
            </a:r>
          </a:p>
          <a:p>
            <a:r>
              <a:rPr lang="de-DE" sz="3000" b="1" dirty="0" smtClean="0"/>
              <a:t>Wie-geht’s-Puppe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598471" y="3117857"/>
            <a:ext cx="3265317" cy="2128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83382" y="3096585"/>
            <a:ext cx="3265317" cy="21714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3657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80060" y="1498013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pic>
        <p:nvPicPr>
          <p:cNvPr id="11" name="Tartalom helye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0060" y="2800889"/>
            <a:ext cx="4952512" cy="33195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1457" y="2404425"/>
            <a:ext cx="2956708" cy="356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70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86276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Mein Deutsch-</a:t>
            </a:r>
            <a:r>
              <a:rPr lang="de-DE" b="1" dirty="0" err="1" smtClean="0"/>
              <a:t>Lapbook</a:t>
            </a:r>
            <a:endParaRPr lang="de-DE" b="1" dirty="0"/>
          </a:p>
        </p:txBody>
      </p:sp>
      <p:pic>
        <p:nvPicPr>
          <p:cNvPr id="14" name="Tartalom helye 1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1050" y="2076688"/>
            <a:ext cx="7357110" cy="1676199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079" y="4012205"/>
            <a:ext cx="1729029" cy="1776016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373143" y="3067326"/>
            <a:ext cx="1643292" cy="388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71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609796" y="1517593"/>
            <a:ext cx="7886700" cy="686276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Mein Deutsch-</a:t>
            </a:r>
            <a:r>
              <a:rPr lang="de-DE" b="1" dirty="0" err="1" smtClean="0"/>
              <a:t>Lapbook</a:t>
            </a:r>
            <a:endParaRPr lang="de-DE" b="1" dirty="0"/>
          </a:p>
        </p:txBody>
      </p:sp>
      <p:pic>
        <p:nvPicPr>
          <p:cNvPr id="3" name="Tartalom helye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397608" y="1875276"/>
            <a:ext cx="2949471" cy="427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0483" y="1357460"/>
            <a:ext cx="8168640" cy="1310326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/>
              <a:t>Ein Schnupperkurs?</a:t>
            </a:r>
            <a:r>
              <a:rPr lang="hu-HU" b="1" dirty="0"/>
              <a:t/>
            </a:r>
            <a:br>
              <a:rPr lang="hu-HU" b="1" dirty="0"/>
            </a:b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845835" y="2842181"/>
            <a:ext cx="7515739" cy="1508288"/>
          </a:xfrm>
        </p:spPr>
        <p:txBody>
          <a:bodyPr>
            <a:noAutofit/>
          </a:bodyPr>
          <a:lstStyle/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Einheit 2</a:t>
            </a:r>
          </a:p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Komm, wir spielen!</a:t>
            </a:r>
            <a:endParaRPr lang="de-DE" sz="4000" dirty="0">
              <a:solidFill>
                <a:srgbClr val="0070C0"/>
              </a:solidFill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347" y="4524865"/>
            <a:ext cx="2699368" cy="193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9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86276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Einstieg</a:t>
            </a:r>
            <a:endParaRPr lang="de-DE" b="1" dirty="0"/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28650" y="2149311"/>
            <a:ext cx="7886700" cy="3940403"/>
          </a:xfrm>
        </p:spPr>
        <p:txBody>
          <a:bodyPr>
            <a:normAutofit fontScale="70000" lnSpcReduction="20000"/>
          </a:bodyPr>
          <a:lstStyle/>
          <a:p>
            <a:r>
              <a:rPr lang="de-DE" sz="4000" b="1" dirty="0" smtClean="0"/>
              <a:t>Rituale </a:t>
            </a:r>
          </a:p>
          <a:p>
            <a:pPr lvl="1"/>
            <a:r>
              <a:rPr lang="de-DE" sz="3800" dirty="0" smtClean="0"/>
              <a:t>im Kreis stehen</a:t>
            </a:r>
          </a:p>
          <a:p>
            <a:pPr lvl="1"/>
            <a:r>
              <a:rPr lang="de-DE" sz="3800" dirty="0" smtClean="0"/>
              <a:t>das Begrüßungslied singen</a:t>
            </a:r>
            <a:endParaRPr lang="hu-HU" sz="3800" dirty="0"/>
          </a:p>
          <a:p>
            <a:pPr marL="457200" lvl="1" indent="0">
              <a:buNone/>
            </a:pPr>
            <a:endParaRPr lang="de-DE" sz="3800" dirty="0" smtClean="0"/>
          </a:p>
          <a:p>
            <a:r>
              <a:rPr lang="de-DE" sz="4000" b="1" dirty="0" smtClean="0"/>
              <a:t>Wiederholung der gelernten Redemittel und </a:t>
            </a:r>
            <a:r>
              <a:rPr lang="de-DE" sz="4000" b="1" dirty="0" err="1" smtClean="0"/>
              <a:t>Chunks</a:t>
            </a:r>
            <a:r>
              <a:rPr lang="de-DE" sz="4000" b="1" dirty="0" smtClean="0"/>
              <a:t> </a:t>
            </a:r>
          </a:p>
          <a:p>
            <a:pPr lvl="1"/>
            <a:r>
              <a:rPr lang="de-DE" sz="3800" i="1" dirty="0" smtClean="0"/>
              <a:t>Ich bin… </a:t>
            </a:r>
            <a:endParaRPr lang="hu-HU" sz="3800" i="1" dirty="0" smtClean="0"/>
          </a:p>
          <a:p>
            <a:pPr lvl="1"/>
            <a:r>
              <a:rPr lang="de-DE" sz="3800" i="1" dirty="0" smtClean="0"/>
              <a:t>Wer bist du?</a:t>
            </a:r>
          </a:p>
          <a:p>
            <a:pPr lvl="1"/>
            <a:r>
              <a:rPr lang="de-DE" sz="3800" i="1" dirty="0" smtClean="0"/>
              <a:t>Wie geht’s?</a:t>
            </a:r>
            <a:endParaRPr lang="hu-HU" sz="3800" i="1" dirty="0" smtClean="0"/>
          </a:p>
          <a:p>
            <a:pPr lvl="1"/>
            <a:r>
              <a:rPr lang="de-DE" sz="3800" i="1" dirty="0" smtClean="0"/>
              <a:t>Danke prima. / Danke gut. / Es geht. / Schlecht.</a:t>
            </a:r>
            <a:endParaRPr lang="de-DE" sz="3800" i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25249">
            <a:off x="6158355" y="1329468"/>
            <a:ext cx="2566646" cy="1836161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844" y="3932361"/>
            <a:ext cx="1750376" cy="123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7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1402" y="1129758"/>
            <a:ext cx="7886700" cy="832854"/>
          </a:xfrm>
        </p:spPr>
        <p:txBody>
          <a:bodyPr/>
          <a:lstStyle/>
          <a:p>
            <a:r>
              <a:rPr lang="de-DE" b="1" dirty="0" smtClean="0"/>
              <a:t>Vorstellung</a:t>
            </a:r>
            <a:endParaRPr lang="de-DE" b="1" dirty="0"/>
          </a:p>
        </p:txBody>
      </p:sp>
      <p:pic>
        <p:nvPicPr>
          <p:cNvPr id="2050" name="Picture 2" descr="Szeged Ungarn: diese 15 Sehenswürdigkeiten musst du besuch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88" y="1961580"/>
            <a:ext cx="3107201" cy="20795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ie Sonne hat viel Energie – Forum Umweltbildu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907" y="1679334"/>
            <a:ext cx="2400503" cy="204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ZTE-JGYPK, Szeged, Hungary | SZTE-JGYPK (Szegedi Tudományeg… | Flick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174" y="1383576"/>
            <a:ext cx="3169692" cy="23772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Kép 7" descr="kinde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8137" y="4059993"/>
            <a:ext cx="2831767" cy="2483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947" y="4323385"/>
            <a:ext cx="4498933" cy="179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1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80060" y="1507022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561262" y="2422771"/>
            <a:ext cx="3868340" cy="316468"/>
          </a:xfrm>
        </p:spPr>
        <p:txBody>
          <a:bodyPr>
            <a:noAutofit/>
          </a:bodyPr>
          <a:lstStyle/>
          <a:p>
            <a:r>
              <a:rPr lang="de-DE" sz="2800" dirty="0" smtClean="0">
                <a:solidFill>
                  <a:srgbClr val="0070C0"/>
                </a:solidFill>
              </a:rPr>
              <a:t>Komm, wir spielen!</a:t>
            </a:r>
            <a:endParaRPr lang="de-DE" sz="2800" dirty="0">
              <a:solidFill>
                <a:srgbClr val="0070C0"/>
              </a:solidFill>
            </a:endParaRPr>
          </a:p>
        </p:txBody>
      </p:sp>
      <p:sp>
        <p:nvSpPr>
          <p:cNvPr id="7" name="Tartalom helye 6"/>
          <p:cNvSpPr>
            <a:spLocks noGrp="1"/>
          </p:cNvSpPr>
          <p:nvPr>
            <p:ph sz="half" idx="2"/>
          </p:nvPr>
        </p:nvSpPr>
        <p:spPr>
          <a:xfrm>
            <a:off x="561262" y="2845786"/>
            <a:ext cx="3370659" cy="2926080"/>
          </a:xfrm>
        </p:spPr>
        <p:txBody>
          <a:bodyPr>
            <a:noAutofit/>
          </a:bodyPr>
          <a:lstStyle/>
          <a:p>
            <a:r>
              <a:rPr lang="de-DE" sz="2400" i="1" dirty="0"/>
              <a:t>Komm, wir spielen!</a:t>
            </a:r>
            <a:endParaRPr lang="hu-HU" sz="2400" i="1" dirty="0"/>
          </a:p>
          <a:p>
            <a:pPr>
              <a:buFont typeface="Courier New" panose="02070309020205020404" pitchFamily="49" charset="0"/>
              <a:buChar char="o"/>
            </a:pPr>
            <a:r>
              <a:rPr lang="de-DE" sz="2400" i="1" dirty="0"/>
              <a:t>Was denn?</a:t>
            </a:r>
          </a:p>
          <a:p>
            <a:r>
              <a:rPr lang="de-DE" sz="2400" i="1" dirty="0"/>
              <a:t>Fußball.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sz="2400" i="1" dirty="0"/>
              <a:t>Ach nein.</a:t>
            </a:r>
            <a:r>
              <a:rPr lang="hu-HU" sz="2400" i="1" dirty="0"/>
              <a:t> </a:t>
            </a:r>
            <a:r>
              <a:rPr lang="hu-HU" sz="2400" i="1" dirty="0">
                <a:sym typeface="Wingdings" panose="05000000000000000000" pitchFamily="2" charset="2"/>
              </a:rPr>
              <a:t></a:t>
            </a:r>
            <a:endParaRPr lang="de-DE" sz="2400" i="1" dirty="0"/>
          </a:p>
          <a:p>
            <a:r>
              <a:rPr lang="de-DE" sz="2400" i="1" dirty="0"/>
              <a:t>Karten?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sz="2400" i="1" dirty="0"/>
              <a:t>Ach nein.</a:t>
            </a:r>
            <a:r>
              <a:rPr lang="hu-HU" sz="2400" i="1" dirty="0"/>
              <a:t> </a:t>
            </a:r>
            <a:r>
              <a:rPr lang="hu-HU" sz="2400" i="1" dirty="0">
                <a:sym typeface="Wingdings" panose="05000000000000000000" pitchFamily="2" charset="2"/>
              </a:rPr>
              <a:t></a:t>
            </a:r>
            <a:endParaRPr lang="de-DE" sz="2400" i="1" dirty="0"/>
          </a:p>
          <a:p>
            <a:r>
              <a:rPr lang="de-DE" sz="2400" i="1" dirty="0"/>
              <a:t>Fangen?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sz="2400" i="1" dirty="0"/>
              <a:t>Oh </a:t>
            </a:r>
            <a:r>
              <a:rPr lang="de-DE" sz="2400" i="1" dirty="0" err="1"/>
              <a:t>jaaa</a:t>
            </a:r>
            <a:r>
              <a:rPr lang="de-DE" sz="2400" i="1" dirty="0"/>
              <a:t>!</a:t>
            </a:r>
            <a:r>
              <a:rPr lang="hu-HU" sz="2400" i="1" dirty="0"/>
              <a:t> </a:t>
            </a:r>
            <a:r>
              <a:rPr lang="hu-HU" sz="2400" i="1" dirty="0">
                <a:sym typeface="Wingdings" panose="05000000000000000000" pitchFamily="2" charset="2"/>
              </a:rPr>
              <a:t></a:t>
            </a:r>
            <a:endParaRPr lang="de-DE" sz="2400" b="1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46113">
            <a:off x="4511447" y="4807868"/>
            <a:ext cx="2659380" cy="14731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1" y="2939695"/>
            <a:ext cx="1862854" cy="13019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85628">
            <a:off x="6558070" y="2995158"/>
            <a:ext cx="1824041" cy="13426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5815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80060" y="1307011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542758" y="2246630"/>
            <a:ext cx="3868340" cy="316468"/>
          </a:xfrm>
        </p:spPr>
        <p:txBody>
          <a:bodyPr>
            <a:noAutofit/>
          </a:bodyPr>
          <a:lstStyle/>
          <a:p>
            <a:r>
              <a:rPr lang="de-DE" dirty="0" smtClean="0">
                <a:solidFill>
                  <a:srgbClr val="0070C0"/>
                </a:solidFill>
              </a:rPr>
              <a:t>Komm, wir spielen!</a:t>
            </a:r>
            <a:endParaRPr lang="de-DE" dirty="0">
              <a:solidFill>
                <a:srgbClr val="0070C0"/>
              </a:solidFill>
            </a:endParaRPr>
          </a:p>
        </p:txBody>
      </p:sp>
      <p:sp>
        <p:nvSpPr>
          <p:cNvPr id="7" name="Tartalom helye 6"/>
          <p:cNvSpPr>
            <a:spLocks noGrp="1"/>
          </p:cNvSpPr>
          <p:nvPr>
            <p:ph sz="half" idx="2"/>
          </p:nvPr>
        </p:nvSpPr>
        <p:spPr>
          <a:xfrm>
            <a:off x="542758" y="2631629"/>
            <a:ext cx="3370659" cy="3800238"/>
          </a:xfrm>
        </p:spPr>
        <p:txBody>
          <a:bodyPr>
            <a:noAutofit/>
          </a:bodyPr>
          <a:lstStyle/>
          <a:p>
            <a:r>
              <a:rPr lang="de-DE" sz="2400" i="1" dirty="0"/>
              <a:t>Komm, wir spielen!</a:t>
            </a:r>
            <a:endParaRPr lang="hu-HU" sz="2400" i="1" dirty="0"/>
          </a:p>
          <a:p>
            <a:pPr>
              <a:buFont typeface="Courier New" panose="02070309020205020404" pitchFamily="49" charset="0"/>
              <a:buChar char="o"/>
            </a:pPr>
            <a:r>
              <a:rPr lang="de-DE" sz="2400" i="1" dirty="0"/>
              <a:t>Was denn?</a:t>
            </a:r>
          </a:p>
          <a:p>
            <a:r>
              <a:rPr lang="hu-HU" sz="2400" i="1" dirty="0"/>
              <a:t>..</a:t>
            </a:r>
            <a:r>
              <a:rPr lang="de-DE" sz="2400" i="1" dirty="0"/>
              <a:t>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sz="2400" i="1" dirty="0"/>
              <a:t>Ach nein.</a:t>
            </a:r>
            <a:r>
              <a:rPr lang="hu-HU" sz="2400" i="1" dirty="0"/>
              <a:t> </a:t>
            </a:r>
            <a:r>
              <a:rPr lang="hu-HU" sz="2400" i="1" dirty="0">
                <a:sym typeface="Wingdings" panose="05000000000000000000" pitchFamily="2" charset="2"/>
              </a:rPr>
              <a:t></a:t>
            </a:r>
            <a:endParaRPr lang="de-DE" sz="2400" i="1" dirty="0"/>
          </a:p>
          <a:p>
            <a:r>
              <a:rPr lang="hu-HU" sz="2400" i="1" dirty="0"/>
              <a:t>…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sz="2400" i="1" dirty="0"/>
              <a:t>Ach nein.</a:t>
            </a:r>
            <a:r>
              <a:rPr lang="hu-HU" sz="2400" i="1" dirty="0"/>
              <a:t> </a:t>
            </a:r>
            <a:r>
              <a:rPr lang="hu-HU" sz="2400" i="1" dirty="0">
                <a:sym typeface="Wingdings" panose="05000000000000000000" pitchFamily="2" charset="2"/>
              </a:rPr>
              <a:t></a:t>
            </a:r>
            <a:endParaRPr lang="de-DE" sz="2400" i="1" dirty="0"/>
          </a:p>
          <a:p>
            <a:r>
              <a:rPr lang="hu-HU" sz="2400" i="1" dirty="0"/>
              <a:t>…</a:t>
            </a:r>
            <a:endParaRPr lang="de-DE" sz="2400" i="1" dirty="0"/>
          </a:p>
          <a:p>
            <a:pPr>
              <a:buFont typeface="Courier New" panose="02070309020205020404" pitchFamily="49" charset="0"/>
              <a:buChar char="o"/>
            </a:pPr>
            <a:r>
              <a:rPr lang="de-DE" sz="2400" i="1" dirty="0"/>
              <a:t>Oh </a:t>
            </a:r>
            <a:r>
              <a:rPr lang="de-DE" sz="2400" i="1" dirty="0" err="1"/>
              <a:t>jaaa</a:t>
            </a:r>
            <a:r>
              <a:rPr lang="de-DE" sz="2400" i="1" dirty="0"/>
              <a:t>!</a:t>
            </a:r>
            <a:r>
              <a:rPr lang="hu-HU" sz="2400" i="1" dirty="0"/>
              <a:t> </a:t>
            </a:r>
            <a:r>
              <a:rPr lang="hu-HU" sz="2400" i="1" dirty="0">
                <a:sym typeface="Wingdings" panose="05000000000000000000" pitchFamily="2" charset="2"/>
              </a:rPr>
              <a:t></a:t>
            </a:r>
            <a:endParaRPr lang="de-DE" sz="2400" b="1" dirty="0"/>
          </a:p>
        </p:txBody>
      </p:sp>
      <p:pic>
        <p:nvPicPr>
          <p:cNvPr id="2050" name="Picture 2" descr="Página 2 | Nota de desenho Imagens – Download Grátis no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336" y="3119801"/>
            <a:ext cx="3483769" cy="348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/>
          <p:cNvSpPr txBox="1"/>
          <p:nvPr/>
        </p:nvSpPr>
        <p:spPr>
          <a:xfrm rot="524719">
            <a:off x="4033218" y="4123021"/>
            <a:ext cx="15920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/>
              <a:t>Lego?</a:t>
            </a:r>
          </a:p>
          <a:p>
            <a:r>
              <a:rPr lang="de-DE" i="1" dirty="0"/>
              <a:t>Domino?</a:t>
            </a:r>
            <a:endParaRPr lang="hu-HU" i="1" dirty="0"/>
          </a:p>
          <a:p>
            <a:r>
              <a:rPr lang="de-DE" i="1" dirty="0"/>
              <a:t>Puzzle? </a:t>
            </a:r>
            <a:endParaRPr lang="hu-HU" i="1" dirty="0"/>
          </a:p>
          <a:p>
            <a:r>
              <a:rPr lang="de-DE" i="1" dirty="0"/>
              <a:t>Memory?</a:t>
            </a:r>
            <a:endParaRPr lang="hu-HU" i="1" dirty="0"/>
          </a:p>
          <a:p>
            <a:r>
              <a:rPr lang="de-DE" i="1" dirty="0"/>
              <a:t>Verstecken</a:t>
            </a:r>
            <a:r>
              <a:rPr lang="hu-HU" i="1" dirty="0"/>
              <a:t>?</a:t>
            </a:r>
            <a:endParaRPr lang="de-DE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6306263" y="1864523"/>
            <a:ext cx="24660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de-DE" sz="2400" dirty="0"/>
              <a:t>Kim-Spiel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de-DE" sz="2400" dirty="0"/>
              <a:t>(Lebendiges) Memory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de-DE" sz="2400" dirty="0"/>
              <a:t>Zick-Zack-Dialog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de-DE" sz="2400" dirty="0"/>
              <a:t>…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2484" y="3837979"/>
            <a:ext cx="2160395" cy="163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3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86276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Mein Deutsch-</a:t>
            </a:r>
            <a:r>
              <a:rPr lang="de-DE" b="1" dirty="0" err="1" smtClean="0"/>
              <a:t>Lapbook</a:t>
            </a:r>
            <a:endParaRPr lang="de-DE" b="1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6090" y="1925940"/>
            <a:ext cx="6659877" cy="446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3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0483" y="1357460"/>
            <a:ext cx="8168640" cy="1310326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/>
              <a:t>Ein Schnupperkurs?</a:t>
            </a:r>
            <a:r>
              <a:rPr lang="hu-HU" b="1" dirty="0"/>
              <a:t/>
            </a:r>
            <a:br>
              <a:rPr lang="hu-HU" b="1" dirty="0"/>
            </a:b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845835" y="2842181"/>
            <a:ext cx="7515739" cy="1508288"/>
          </a:xfrm>
        </p:spPr>
        <p:txBody>
          <a:bodyPr>
            <a:noAutofit/>
          </a:bodyPr>
          <a:lstStyle/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Einheit </a:t>
            </a:r>
            <a:r>
              <a:rPr lang="hu-HU" sz="4000" dirty="0" smtClean="0">
                <a:solidFill>
                  <a:srgbClr val="0070C0"/>
                </a:solidFill>
              </a:rPr>
              <a:t>3</a:t>
            </a:r>
            <a:endParaRPr lang="de-DE" sz="4000" dirty="0" smtClean="0">
              <a:solidFill>
                <a:srgbClr val="0070C0"/>
              </a:solidFill>
            </a:endParaRPr>
          </a:p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Die Bremer Stadtmusikanten 1</a:t>
            </a:r>
            <a:endParaRPr lang="de-DE" sz="4000" dirty="0">
              <a:solidFill>
                <a:srgbClr val="0070C0"/>
              </a:solidFill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347" y="4524865"/>
            <a:ext cx="2699368" cy="193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4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86276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Einstieg</a:t>
            </a:r>
            <a:endParaRPr lang="de-DE" b="1" dirty="0"/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704064" y="1964744"/>
            <a:ext cx="7886700" cy="4351215"/>
          </a:xfrm>
        </p:spPr>
        <p:txBody>
          <a:bodyPr>
            <a:normAutofit/>
          </a:bodyPr>
          <a:lstStyle/>
          <a:p>
            <a:r>
              <a:rPr lang="de-DE" b="1" dirty="0" smtClean="0"/>
              <a:t>Rituale </a:t>
            </a:r>
          </a:p>
          <a:p>
            <a:pPr lvl="1"/>
            <a:r>
              <a:rPr lang="de-DE" dirty="0" smtClean="0"/>
              <a:t>im Kreis stehen</a:t>
            </a:r>
          </a:p>
          <a:p>
            <a:pPr lvl="1"/>
            <a:r>
              <a:rPr lang="de-DE" dirty="0" smtClean="0"/>
              <a:t>das Begrüßungslied singen</a:t>
            </a:r>
          </a:p>
          <a:p>
            <a:r>
              <a:rPr lang="de-DE" b="1" dirty="0" smtClean="0"/>
              <a:t>Wiederholung der gelernten Redemittel und </a:t>
            </a:r>
            <a:r>
              <a:rPr lang="de-DE" b="1" dirty="0" err="1" smtClean="0"/>
              <a:t>Chunks</a:t>
            </a:r>
            <a:r>
              <a:rPr lang="de-DE" b="1" dirty="0" smtClean="0"/>
              <a:t> </a:t>
            </a:r>
          </a:p>
          <a:p>
            <a:pPr lvl="1"/>
            <a:r>
              <a:rPr lang="de-DE" i="1" dirty="0" smtClean="0"/>
              <a:t>Ich bin… Und du?</a:t>
            </a:r>
          </a:p>
          <a:p>
            <a:pPr lvl="1"/>
            <a:r>
              <a:rPr lang="de-DE" i="1" dirty="0" smtClean="0"/>
              <a:t>Wie geht’s?</a:t>
            </a:r>
            <a:endParaRPr lang="hu-HU" i="1" dirty="0" smtClean="0"/>
          </a:p>
          <a:p>
            <a:pPr lvl="1"/>
            <a:r>
              <a:rPr lang="de-DE" i="1" dirty="0" smtClean="0"/>
              <a:t>Komm, wir spielen!</a:t>
            </a:r>
          </a:p>
          <a:p>
            <a:pPr lvl="1"/>
            <a:r>
              <a:rPr lang="de-DE" i="1" dirty="0" smtClean="0"/>
              <a:t>Was denn?</a:t>
            </a:r>
            <a:endParaRPr lang="de-DE" i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25249">
            <a:off x="6158353" y="1416220"/>
            <a:ext cx="2566646" cy="1836161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512" y="3975720"/>
            <a:ext cx="2620270" cy="185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7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80060" y="1364368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pic>
        <p:nvPicPr>
          <p:cNvPr id="3" name="Tartalom helye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2715" y="2755713"/>
            <a:ext cx="4101665" cy="2700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artalom helye 6"/>
          <p:cNvSpPr>
            <a:spLocks noGrp="1"/>
          </p:cNvSpPr>
          <p:nvPr>
            <p:ph sz="half" idx="2"/>
          </p:nvPr>
        </p:nvSpPr>
        <p:spPr>
          <a:xfrm>
            <a:off x="4846797" y="1915121"/>
            <a:ext cx="3628549" cy="4381984"/>
          </a:xfrm>
        </p:spPr>
        <p:txBody>
          <a:bodyPr>
            <a:noAutofit/>
          </a:bodyPr>
          <a:lstStyle/>
          <a:p>
            <a:r>
              <a:rPr lang="de-DE" sz="2400" dirty="0"/>
              <a:t>Puzzle</a:t>
            </a:r>
          </a:p>
          <a:p>
            <a:r>
              <a:rPr lang="de-DE" sz="2400" dirty="0"/>
              <a:t>Bildkarten</a:t>
            </a:r>
          </a:p>
          <a:p>
            <a:r>
              <a:rPr lang="de-DE" sz="2400" dirty="0"/>
              <a:t>vereinfachte Version des Märchens</a:t>
            </a:r>
          </a:p>
          <a:p>
            <a:r>
              <a:rPr lang="de-DE" sz="2400" dirty="0"/>
              <a:t>das Märchen als Klanggeschichte</a:t>
            </a:r>
          </a:p>
          <a:p>
            <a:r>
              <a:rPr lang="de-DE" sz="2400" dirty="0"/>
              <a:t>Lieder zum Märchen</a:t>
            </a:r>
          </a:p>
          <a:p>
            <a:r>
              <a:rPr lang="de-DE" sz="2400" dirty="0"/>
              <a:t>Sudoku</a:t>
            </a:r>
          </a:p>
          <a:p>
            <a:r>
              <a:rPr lang="de-DE" sz="2400" dirty="0"/>
              <a:t>Inszenierung der Geschichte</a:t>
            </a:r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0667" y="5589300"/>
            <a:ext cx="1380135" cy="104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38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000" y="1452854"/>
            <a:ext cx="5119667" cy="3612309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6592" y="2818615"/>
            <a:ext cx="5345145" cy="358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25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res.cloudinary.com/pim-red/image/upload/q_auto,f_auto,q_auto,f_auto,w_570,c_limit/v1772519267/donbosco/titel/innenansichten/4260179511189_PT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1" y="1724008"/>
            <a:ext cx="4071938" cy="2878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548640" y="4852139"/>
            <a:ext cx="39090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dirty="0"/>
              <a:t>https://www.mein-kamishibai.de/titel/die-bremer-stadtmusikanten-kamishibai-bildkartenset/1634</a:t>
            </a:r>
          </a:p>
        </p:txBody>
      </p:sp>
      <p:pic>
        <p:nvPicPr>
          <p:cNvPr id="1028" name="Picture 4" descr="https://res.cloudinary.com/pim-red/image/upload/q_auto,f_auto,q_auto,f_auto,q_auto,f_auto,q_auto,f_auto,w_570,c_limit/v1702295896/donbosco/titel/innenansichten/4260694922026_PT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361" y="2316108"/>
            <a:ext cx="4071938" cy="253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5086350" y="4852139"/>
            <a:ext cx="348996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dirty="0"/>
              <a:t>https://www.donbosco-medien.de/die-bremer-stadtmusikanten-erzaehlschienen-figurenset/t-1/4838?srsltid=AfmBOoozEhb0mldAeKliIp5zvOv3ciNCrolH3mYZAOkgZOP1qPLJMOmw</a:t>
            </a:r>
          </a:p>
        </p:txBody>
      </p:sp>
    </p:spTree>
    <p:extLst>
      <p:ext uri="{BB962C8B-B14F-4D97-AF65-F5344CB8AC3E}">
        <p14:creationId xmlns:p14="http://schemas.microsoft.com/office/powerpoint/2010/main" val="114940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66" y="1987075"/>
            <a:ext cx="3269774" cy="326465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631666" y="5619358"/>
            <a:ext cx="328422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dirty="0"/>
              <a:t>https://www.thalia.de/shop/home/artikeldetails/A1067286268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816" y="2258927"/>
            <a:ext cx="3400900" cy="2400635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5137070" y="5411608"/>
            <a:ext cx="314706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dirty="0"/>
              <a:t>https://www.meska.hu/p4111208-a-bremai-muzsikusok-ujjbab-keszlet-es-mini-babszinhaz-azonnal-viheto</a:t>
            </a:r>
          </a:p>
        </p:txBody>
      </p:sp>
    </p:spTree>
    <p:extLst>
      <p:ext uri="{BB962C8B-B14F-4D97-AF65-F5344CB8AC3E}">
        <p14:creationId xmlns:p14="http://schemas.microsoft.com/office/powerpoint/2010/main" val="398888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CKWINKEL-Blog: Orff-Instrumen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693" y="2450970"/>
            <a:ext cx="5344340" cy="279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672942" y="1276350"/>
            <a:ext cx="6236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/>
              <a:t>Als Klanggeschichte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5016395" y="5939868"/>
            <a:ext cx="38328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dirty="0"/>
              <a:t>https://www.backwinkel.de/blog/orff-instrumente/</a:t>
            </a:r>
          </a:p>
        </p:txBody>
      </p:sp>
    </p:spTree>
    <p:extLst>
      <p:ext uri="{BB962C8B-B14F-4D97-AF65-F5344CB8AC3E}">
        <p14:creationId xmlns:p14="http://schemas.microsoft.com/office/powerpoint/2010/main" val="136763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094" y="1649691"/>
            <a:ext cx="8340129" cy="4355184"/>
          </a:xfrm>
          <a:prstGeom prst="rect">
            <a:avLst/>
          </a:prstGeom>
        </p:spPr>
      </p:pic>
      <p:sp>
        <p:nvSpPr>
          <p:cNvPr id="4" name="Ellipszis 3"/>
          <p:cNvSpPr/>
          <p:nvPr/>
        </p:nvSpPr>
        <p:spPr>
          <a:xfrm>
            <a:off x="4487158" y="4110086"/>
            <a:ext cx="3195687" cy="2177592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930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815183" y="6015283"/>
            <a:ext cx="40005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dirty="0"/>
              <a:t>https://www.youtube.com/watch?v=KUU5gNPpJ70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939" y="2260652"/>
            <a:ext cx="5193661" cy="2902055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765" y="2402054"/>
            <a:ext cx="2405486" cy="299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93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86276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Mein Deutsch-</a:t>
            </a:r>
            <a:r>
              <a:rPr lang="de-DE" b="1" dirty="0" err="1" smtClean="0"/>
              <a:t>Lapbook</a:t>
            </a:r>
            <a:endParaRPr lang="de-DE" b="1" dirty="0"/>
          </a:p>
        </p:txBody>
      </p:sp>
      <p:pic>
        <p:nvPicPr>
          <p:cNvPr id="3" name="Tartalom helye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4164" y="2005960"/>
            <a:ext cx="6594669" cy="441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14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0483" y="1357460"/>
            <a:ext cx="8168640" cy="1310326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/>
              <a:t>Ein Schnupperkurs?</a:t>
            </a:r>
            <a:r>
              <a:rPr lang="hu-HU" b="1" dirty="0"/>
              <a:t/>
            </a:r>
            <a:br>
              <a:rPr lang="hu-HU" b="1" dirty="0"/>
            </a:b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845835" y="2842181"/>
            <a:ext cx="7515739" cy="1508288"/>
          </a:xfrm>
        </p:spPr>
        <p:txBody>
          <a:bodyPr>
            <a:noAutofit/>
          </a:bodyPr>
          <a:lstStyle/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Einheit </a:t>
            </a:r>
            <a:r>
              <a:rPr lang="hu-HU" sz="4000" dirty="0">
                <a:solidFill>
                  <a:srgbClr val="0070C0"/>
                </a:solidFill>
              </a:rPr>
              <a:t>4</a:t>
            </a:r>
            <a:endParaRPr lang="de-DE" sz="4000" dirty="0" smtClean="0">
              <a:solidFill>
                <a:srgbClr val="0070C0"/>
              </a:solidFill>
            </a:endParaRPr>
          </a:p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Die Bremer Stadtmusikanten </a:t>
            </a:r>
            <a:r>
              <a:rPr lang="hu-HU" sz="4000" dirty="0" smtClean="0">
                <a:solidFill>
                  <a:srgbClr val="0070C0"/>
                </a:solidFill>
              </a:rPr>
              <a:t>2</a:t>
            </a:r>
            <a:endParaRPr lang="de-DE" sz="4000" dirty="0">
              <a:solidFill>
                <a:srgbClr val="0070C0"/>
              </a:solidFill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347" y="4524865"/>
            <a:ext cx="2699368" cy="193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0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86276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Einstieg</a:t>
            </a:r>
            <a:endParaRPr lang="de-DE" b="1" dirty="0"/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28650" y="1825764"/>
            <a:ext cx="7886700" cy="3629201"/>
          </a:xfrm>
        </p:spPr>
        <p:txBody>
          <a:bodyPr>
            <a:normAutofit lnSpcReduction="10000"/>
          </a:bodyPr>
          <a:lstStyle/>
          <a:p>
            <a:r>
              <a:rPr lang="de-DE" b="1" dirty="0" smtClean="0"/>
              <a:t>Rituale </a:t>
            </a:r>
          </a:p>
          <a:p>
            <a:pPr lvl="1"/>
            <a:r>
              <a:rPr lang="de-DE" dirty="0" smtClean="0"/>
              <a:t>im Kreis stehen</a:t>
            </a:r>
          </a:p>
          <a:p>
            <a:pPr lvl="1"/>
            <a:r>
              <a:rPr lang="de-DE" dirty="0" smtClean="0"/>
              <a:t>das Begrüßungslied singen</a:t>
            </a:r>
          </a:p>
          <a:p>
            <a:r>
              <a:rPr lang="de-DE" b="1" dirty="0" smtClean="0"/>
              <a:t>Wiederholung der gelernten Redemittel und </a:t>
            </a:r>
            <a:r>
              <a:rPr lang="de-DE" b="1" dirty="0" err="1" smtClean="0"/>
              <a:t>Chunks</a:t>
            </a:r>
            <a:r>
              <a:rPr lang="de-DE" b="1" dirty="0" smtClean="0"/>
              <a:t> </a:t>
            </a:r>
          </a:p>
          <a:p>
            <a:pPr lvl="1"/>
            <a:r>
              <a:rPr lang="de-DE" i="1" dirty="0" smtClean="0"/>
              <a:t>Ich bin… Und du?</a:t>
            </a:r>
          </a:p>
          <a:p>
            <a:pPr lvl="1"/>
            <a:r>
              <a:rPr lang="de-DE" i="1" dirty="0" smtClean="0"/>
              <a:t>Wie geht’s?</a:t>
            </a:r>
            <a:endParaRPr lang="hu-HU" i="1" dirty="0" smtClean="0"/>
          </a:p>
          <a:p>
            <a:pPr lvl="1"/>
            <a:r>
              <a:rPr lang="de-DE" dirty="0" smtClean="0"/>
              <a:t>Wir sind die Bremer Stadtmusikanten – Lied singen</a:t>
            </a:r>
          </a:p>
          <a:p>
            <a:pPr lvl="1"/>
            <a:r>
              <a:rPr lang="de-DE" dirty="0" smtClean="0"/>
              <a:t>die Geschichte mithilfe der Bilder wiederholen</a:t>
            </a:r>
            <a:endParaRPr lang="de-DE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25249">
            <a:off x="6105801" y="556151"/>
            <a:ext cx="2566646" cy="1836161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089" y="5133874"/>
            <a:ext cx="2099629" cy="149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7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8914" y="1590612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pic>
        <p:nvPicPr>
          <p:cNvPr id="3" name="Tartalom helye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0226" y="3274733"/>
            <a:ext cx="4101665" cy="2700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artalom helye 6"/>
          <p:cNvSpPr>
            <a:spLocks noGrp="1"/>
          </p:cNvSpPr>
          <p:nvPr>
            <p:ph sz="half" idx="2"/>
          </p:nvPr>
        </p:nvSpPr>
        <p:spPr>
          <a:xfrm>
            <a:off x="5114420" y="2677984"/>
            <a:ext cx="3628549" cy="26198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/>
              <a:t>Inszenierung der Geschichte</a:t>
            </a:r>
            <a:endParaRPr lang="hu-HU" b="1" dirty="0"/>
          </a:p>
          <a:p>
            <a:r>
              <a:rPr lang="de-LU" sz="2400" dirty="0"/>
              <a:t>Minidialoge zu den Szenen schreiben</a:t>
            </a:r>
          </a:p>
          <a:p>
            <a:r>
              <a:rPr lang="de-LU" sz="2400" dirty="0"/>
              <a:t>das Räuber-Lied erlernen</a:t>
            </a:r>
          </a:p>
        </p:txBody>
      </p:sp>
    </p:spTree>
    <p:extLst>
      <p:ext uri="{BB962C8B-B14F-4D97-AF65-F5344CB8AC3E}">
        <p14:creationId xmlns:p14="http://schemas.microsoft.com/office/powerpoint/2010/main" val="192542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8914" y="1590612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pic>
        <p:nvPicPr>
          <p:cNvPr id="3" name="Tartalom helye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3962" y="3010781"/>
            <a:ext cx="4101665" cy="2700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artalom helye 6"/>
          <p:cNvSpPr>
            <a:spLocks noGrp="1"/>
          </p:cNvSpPr>
          <p:nvPr>
            <p:ph sz="half" idx="2"/>
          </p:nvPr>
        </p:nvSpPr>
        <p:spPr>
          <a:xfrm>
            <a:off x="5152126" y="2319766"/>
            <a:ext cx="3628549" cy="10644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LU" b="1" dirty="0" smtClean="0"/>
              <a:t>Minidialoge </a:t>
            </a:r>
            <a:r>
              <a:rPr lang="de-LU" b="1" dirty="0"/>
              <a:t>zu den Szenen </a:t>
            </a:r>
            <a:r>
              <a:rPr lang="de-LU" b="1" dirty="0" smtClean="0"/>
              <a:t>schreibe</a:t>
            </a:r>
            <a:r>
              <a:rPr lang="hu-HU" b="1" dirty="0" smtClean="0"/>
              <a:t>n</a:t>
            </a:r>
          </a:p>
          <a:p>
            <a:pPr marL="0" indent="0">
              <a:buNone/>
            </a:pPr>
            <a:endParaRPr lang="hu-HU" b="1" dirty="0"/>
          </a:p>
          <a:p>
            <a:pPr marL="0" indent="0">
              <a:buNone/>
            </a:pPr>
            <a:r>
              <a:rPr lang="de-DE" dirty="0" smtClean="0"/>
              <a:t>Änderung = neue Szene:</a:t>
            </a:r>
          </a:p>
          <a:p>
            <a:r>
              <a:rPr lang="de-DE" dirty="0" smtClean="0"/>
              <a:t>neuer Ort</a:t>
            </a:r>
          </a:p>
          <a:p>
            <a:r>
              <a:rPr lang="de-DE" dirty="0" smtClean="0"/>
              <a:t>neue Figur kommt dazu</a:t>
            </a:r>
          </a:p>
          <a:p>
            <a:r>
              <a:rPr lang="de-DE" dirty="0" smtClean="0"/>
              <a:t>eine Figur geht weg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176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8914" y="1590612"/>
            <a:ext cx="8168640" cy="652463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Ein Schnupperkurs?</a:t>
            </a:r>
            <a:r>
              <a:rPr lang="hu-HU" b="1" dirty="0" smtClean="0"/>
              <a:t> </a:t>
            </a: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8" name="Tartalom helye 6"/>
          <p:cNvSpPr>
            <a:spLocks noGrp="1"/>
          </p:cNvSpPr>
          <p:nvPr>
            <p:ph sz="half" idx="2"/>
          </p:nvPr>
        </p:nvSpPr>
        <p:spPr>
          <a:xfrm>
            <a:off x="5123846" y="2611996"/>
            <a:ext cx="3628549" cy="5967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 smtClean="0"/>
              <a:t>Das Räuber-Lied</a:t>
            </a:r>
            <a:endParaRPr lang="hu-HU" b="1" dirty="0" smtClean="0"/>
          </a:p>
          <a:p>
            <a:pPr marL="0" indent="0">
              <a:buNone/>
            </a:pPr>
            <a:endParaRPr lang="hu-HU" sz="2400" b="1" dirty="0"/>
          </a:p>
          <a:p>
            <a:pPr marL="0" indent="0">
              <a:buNone/>
            </a:pPr>
            <a:r>
              <a:rPr lang="de-DE" sz="2400" dirty="0" smtClean="0"/>
              <a:t>Nach der Melodie des Liedes </a:t>
            </a:r>
            <a:r>
              <a:rPr lang="de-DE" sz="2400" i="1" dirty="0" smtClean="0"/>
              <a:t>Die Tiroler sind lustig</a:t>
            </a:r>
            <a:endParaRPr lang="de-DE" sz="2400" i="1" dirty="0"/>
          </a:p>
        </p:txBody>
      </p:sp>
      <p:pic>
        <p:nvPicPr>
          <p:cNvPr id="10" name="Tartalom helye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26164" y="2816228"/>
            <a:ext cx="3868737" cy="30999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912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86276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>Mein Deutsch-</a:t>
            </a:r>
            <a:r>
              <a:rPr lang="de-DE" b="1" dirty="0" err="1" smtClean="0"/>
              <a:t>Lapbook</a:t>
            </a:r>
            <a:endParaRPr lang="de-DE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40" y="2038248"/>
            <a:ext cx="6276973" cy="422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55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0483" y="1357460"/>
            <a:ext cx="8168640" cy="1310326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/>
              <a:t>Ein Schnupperkurs?</a:t>
            </a:r>
            <a:r>
              <a:rPr lang="hu-HU" b="1" dirty="0"/>
              <a:t/>
            </a:r>
            <a:br>
              <a:rPr lang="hu-HU" b="1" dirty="0"/>
            </a:b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845835" y="2842181"/>
            <a:ext cx="7515739" cy="1508288"/>
          </a:xfrm>
        </p:spPr>
        <p:txBody>
          <a:bodyPr>
            <a:noAutofit/>
          </a:bodyPr>
          <a:lstStyle/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Einheit </a:t>
            </a:r>
            <a:r>
              <a:rPr lang="hu-HU" sz="4000" dirty="0" smtClean="0">
                <a:solidFill>
                  <a:srgbClr val="0070C0"/>
                </a:solidFill>
              </a:rPr>
              <a:t>5</a:t>
            </a:r>
            <a:endParaRPr lang="hu-HU" sz="4000" dirty="0">
              <a:solidFill>
                <a:srgbClr val="0070C0"/>
              </a:solidFill>
            </a:endParaRPr>
          </a:p>
          <a:p>
            <a:pPr algn="ctr"/>
            <a:r>
              <a:rPr lang="de-DE" sz="4000" dirty="0" smtClean="0">
                <a:solidFill>
                  <a:srgbClr val="0070C0"/>
                </a:solidFill>
              </a:rPr>
              <a:t>Die Generalprobe</a:t>
            </a:r>
            <a:endParaRPr lang="de-DE" sz="4000" dirty="0">
              <a:solidFill>
                <a:srgbClr val="0070C0"/>
              </a:solidFill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347" y="4524865"/>
            <a:ext cx="2699368" cy="193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5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809" y="2109025"/>
            <a:ext cx="5794975" cy="4093811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1639650" y="1277922"/>
            <a:ext cx="6045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/>
              <a:t>Einladung als Buddy-Book</a:t>
            </a:r>
          </a:p>
        </p:txBody>
      </p:sp>
    </p:spTree>
    <p:extLst>
      <p:ext uri="{BB962C8B-B14F-4D97-AF65-F5344CB8AC3E}">
        <p14:creationId xmlns:p14="http://schemas.microsoft.com/office/powerpoint/2010/main" val="41636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ome - Hallo - AI-Powered Language Assessm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816" y="2790334"/>
            <a:ext cx="6690570" cy="171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63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0483" y="1357460"/>
            <a:ext cx="8168640" cy="1310326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/>
              <a:t>Ein Schnupperkurs?</a:t>
            </a:r>
            <a:r>
              <a:rPr lang="hu-HU" b="1" dirty="0"/>
              <a:t/>
            </a:r>
            <a:br>
              <a:rPr lang="hu-HU" b="1" dirty="0"/>
            </a:br>
            <a:r>
              <a:rPr lang="de-DE" b="1" dirty="0" smtClean="0"/>
              <a:t>Los! Schnuppern wir rein!</a:t>
            </a:r>
            <a:endParaRPr lang="de-DE" b="1" dirty="0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855262" y="2667786"/>
            <a:ext cx="7515739" cy="1508288"/>
          </a:xfrm>
        </p:spPr>
        <p:txBody>
          <a:bodyPr>
            <a:noAutofit/>
          </a:bodyPr>
          <a:lstStyle/>
          <a:p>
            <a:pPr algn="ctr"/>
            <a:r>
              <a:rPr lang="de-LU" sz="4000" dirty="0" smtClean="0">
                <a:solidFill>
                  <a:srgbClr val="0070C0"/>
                </a:solidFill>
              </a:rPr>
              <a:t>Einheit Plus</a:t>
            </a:r>
          </a:p>
          <a:p>
            <a:pPr algn="ctr"/>
            <a:r>
              <a:rPr lang="de-LU" sz="4000" dirty="0" smtClean="0">
                <a:solidFill>
                  <a:srgbClr val="0070C0"/>
                </a:solidFill>
              </a:rPr>
              <a:t>Vorhang auf!</a:t>
            </a:r>
            <a:endParaRPr lang="de-LU" sz="4000" dirty="0">
              <a:solidFill>
                <a:srgbClr val="0070C0"/>
              </a:solidFill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347" y="4524865"/>
            <a:ext cx="2699368" cy="193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79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Fazit</a:t>
            </a:r>
            <a:endParaRPr lang="de-DE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Kinder lernen anders als Jugendliche oder Erwachsene.</a:t>
            </a:r>
            <a:endParaRPr lang="hu-HU" dirty="0" smtClean="0"/>
          </a:p>
          <a:p>
            <a:pPr marL="0" indent="0">
              <a:buNone/>
            </a:pPr>
            <a:r>
              <a:rPr lang="de-DE" dirty="0" smtClean="0"/>
              <a:t>Sie lernen</a:t>
            </a:r>
          </a:p>
          <a:p>
            <a:pPr lvl="1"/>
            <a:r>
              <a:rPr lang="de-DE" dirty="0" smtClean="0"/>
              <a:t>durch Bewegung</a:t>
            </a:r>
          </a:p>
          <a:p>
            <a:pPr lvl="1"/>
            <a:r>
              <a:rPr lang="de-DE" dirty="0" smtClean="0"/>
              <a:t>mit und durch Geschichten</a:t>
            </a:r>
          </a:p>
          <a:p>
            <a:pPr lvl="1"/>
            <a:r>
              <a:rPr lang="de-DE" dirty="0" smtClean="0"/>
              <a:t>im (szenischen) Spiel</a:t>
            </a:r>
          </a:p>
          <a:p>
            <a:pPr lvl="1"/>
            <a:r>
              <a:rPr lang="de-DE" dirty="0" smtClean="0"/>
              <a:t>an Stationen</a:t>
            </a:r>
          </a:p>
          <a:p>
            <a:pPr lvl="1"/>
            <a:r>
              <a:rPr lang="de-DE" dirty="0" smtClean="0"/>
              <a:t>mit Fachinhalten auf Deutsch (Immersion/</a:t>
            </a:r>
            <a:r>
              <a:rPr lang="de-DE" dirty="0" err="1" smtClean="0"/>
              <a:t>CLILiG</a:t>
            </a:r>
            <a:r>
              <a:rPr lang="de-DE" dirty="0" smtClean="0"/>
              <a:t>).</a:t>
            </a:r>
          </a:p>
          <a:p>
            <a:endParaRPr lang="de-DE" dirty="0"/>
          </a:p>
        </p:txBody>
      </p:sp>
      <p:pic>
        <p:nvPicPr>
          <p:cNvPr id="6" name="Kép 5" descr="kinder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2260" y="3074671"/>
            <a:ext cx="2116284" cy="202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473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latin typeface="+mn-lt"/>
              </a:rPr>
              <a:t>Vielen Dank für die Aufmerksamkeit und …</a:t>
            </a:r>
            <a:endParaRPr lang="de-DE" b="1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45126" y="2790332"/>
            <a:ext cx="7886700" cy="34784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4000" b="1" dirty="0" smtClean="0"/>
              <a:t>	</a:t>
            </a:r>
            <a:r>
              <a:rPr lang="de-DE" sz="4000" b="1" dirty="0" smtClean="0"/>
              <a:t>…auf die Plätze,</a:t>
            </a:r>
          </a:p>
          <a:p>
            <a:pPr marL="0" indent="0">
              <a:buNone/>
            </a:pPr>
            <a:r>
              <a:rPr lang="hu-HU" sz="4000" dirty="0" smtClean="0"/>
              <a:t>				</a:t>
            </a:r>
            <a:r>
              <a:rPr lang="de-DE" sz="4000" b="1" dirty="0" smtClean="0">
                <a:solidFill>
                  <a:srgbClr val="FF0000"/>
                </a:solidFill>
              </a:rPr>
              <a:t>fertig,</a:t>
            </a:r>
          </a:p>
          <a:p>
            <a:pPr marL="0" indent="0">
              <a:buNone/>
            </a:pPr>
            <a:r>
              <a:rPr lang="hu-HU" sz="4000" dirty="0" smtClean="0"/>
              <a:t>						</a:t>
            </a:r>
            <a:r>
              <a:rPr lang="de-DE" sz="4000" b="1" dirty="0" smtClean="0">
                <a:solidFill>
                  <a:srgbClr val="FFFF00"/>
                </a:solidFill>
              </a:rPr>
              <a:t>los!</a:t>
            </a:r>
          </a:p>
          <a:p>
            <a:endParaRPr lang="hu-HU" dirty="0"/>
          </a:p>
          <a:p>
            <a:endParaRPr lang="hu-HU" dirty="0" smtClean="0"/>
          </a:p>
          <a:p>
            <a:pPr marL="0" indent="0">
              <a:buNone/>
            </a:pPr>
            <a:r>
              <a:rPr lang="de-DE" sz="4000" b="1" dirty="0" smtClean="0"/>
              <a:t>Denn: Probieren geht über studieren!</a:t>
            </a:r>
            <a:endParaRPr lang="de-DE" sz="4000" b="1" dirty="0"/>
          </a:p>
        </p:txBody>
      </p:sp>
    </p:spTree>
    <p:extLst>
      <p:ext uri="{BB962C8B-B14F-4D97-AF65-F5344CB8AC3E}">
        <p14:creationId xmlns:p14="http://schemas.microsoft.com/office/powerpoint/2010/main" val="86186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98" y="1521760"/>
            <a:ext cx="1214607" cy="671606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1480520"/>
            <a:ext cx="1430783" cy="712846"/>
          </a:xfrm>
          <a:prstGeom prst="rect">
            <a:avLst/>
          </a:prstGeom>
        </p:spPr>
      </p:pic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039310" y="2247338"/>
            <a:ext cx="5140794" cy="32635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Szövegdoboz 9"/>
          <p:cNvSpPr txBox="1"/>
          <p:nvPr/>
        </p:nvSpPr>
        <p:spPr>
          <a:xfrm>
            <a:off x="1685630" y="5879996"/>
            <a:ext cx="60538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50" dirty="0">
                <a:hlinkClick r:id="rId5"/>
              </a:rPr>
              <a:t>https://www.mypostcard.com/designs/motivation/gemeinsam-unschlagbar-34669</a:t>
            </a:r>
            <a:endParaRPr lang="hu-HU" sz="1350" dirty="0"/>
          </a:p>
          <a:p>
            <a:endParaRPr lang="de-DE" sz="1350" dirty="0"/>
          </a:p>
        </p:txBody>
      </p:sp>
    </p:spTree>
    <p:extLst>
      <p:ext uri="{BB962C8B-B14F-4D97-AF65-F5344CB8AC3E}">
        <p14:creationId xmlns:p14="http://schemas.microsoft.com/office/powerpoint/2010/main" val="98155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Ein Schnupperkurs Deutsch</a:t>
            </a:r>
            <a:endParaRPr lang="de-DE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ist </a:t>
            </a:r>
            <a:r>
              <a:rPr lang="de-DE" dirty="0" smtClean="0"/>
              <a:t>ein </a:t>
            </a:r>
            <a:r>
              <a:rPr lang="de-DE" b="1" dirty="0" smtClean="0"/>
              <a:t>Einstiegsangebot</a:t>
            </a:r>
            <a:r>
              <a:rPr lang="hu-HU" dirty="0" smtClean="0"/>
              <a:t>;</a:t>
            </a:r>
          </a:p>
          <a:p>
            <a:r>
              <a:rPr lang="hu-HU" dirty="0"/>
              <a:t>b</a:t>
            </a:r>
            <a:r>
              <a:rPr lang="de-DE" dirty="0" err="1" smtClean="0"/>
              <a:t>ietet</a:t>
            </a:r>
            <a:r>
              <a:rPr lang="hu-HU" dirty="0" smtClean="0"/>
              <a:t> </a:t>
            </a:r>
            <a:r>
              <a:rPr lang="de-DE" b="1" dirty="0" smtClean="0"/>
              <a:t>7–10-Jährigen</a:t>
            </a:r>
            <a:r>
              <a:rPr lang="de-DE" dirty="0"/>
              <a:t>, die noch über keine Deutschkenntnisse verfügen, eine </a:t>
            </a:r>
            <a:r>
              <a:rPr lang="de-DE" dirty="0" smtClean="0"/>
              <a:t>unverbindliche</a:t>
            </a:r>
            <a:r>
              <a:rPr lang="hu-HU" dirty="0" smtClean="0"/>
              <a:t> </a:t>
            </a:r>
            <a:r>
              <a:rPr lang="de-DE" dirty="0" smtClean="0"/>
              <a:t>Einführung </a:t>
            </a:r>
            <a:r>
              <a:rPr lang="de-DE" dirty="0"/>
              <a:t>in die deutsche </a:t>
            </a:r>
            <a:r>
              <a:rPr lang="de-DE" dirty="0" smtClean="0"/>
              <a:t>Sprache;</a:t>
            </a:r>
            <a:endParaRPr lang="hu-HU" dirty="0" smtClean="0"/>
          </a:p>
          <a:p>
            <a:r>
              <a:rPr lang="de-DE" dirty="0" smtClean="0"/>
              <a:t>richtet </a:t>
            </a:r>
            <a:r>
              <a:rPr lang="de-DE" dirty="0"/>
              <a:t>sich </a:t>
            </a:r>
            <a:r>
              <a:rPr lang="de-DE" dirty="0" smtClean="0"/>
              <a:t>an</a:t>
            </a:r>
            <a:r>
              <a:rPr lang="hu-HU" dirty="0" smtClean="0"/>
              <a:t> </a:t>
            </a:r>
            <a:r>
              <a:rPr lang="de-DE" b="1" dirty="0" smtClean="0"/>
              <a:t>Deutschlehrende</a:t>
            </a:r>
            <a:r>
              <a:rPr lang="de-DE" dirty="0"/>
              <a:t>, die Kinder für Deutsch motivieren möchten und zeigen wollen</a:t>
            </a:r>
            <a:r>
              <a:rPr lang="de-DE" dirty="0" smtClean="0"/>
              <a:t>,</a:t>
            </a:r>
            <a:r>
              <a:rPr lang="hu-HU" dirty="0" smtClean="0"/>
              <a:t> </a:t>
            </a:r>
            <a:r>
              <a:rPr lang="de-DE" dirty="0" smtClean="0"/>
              <a:t>wie </a:t>
            </a:r>
            <a:r>
              <a:rPr lang="de-DE" dirty="0"/>
              <a:t>das Deutschlernen zum Kinderspiel </a:t>
            </a:r>
            <a:r>
              <a:rPr lang="de-DE" dirty="0" smtClean="0"/>
              <a:t>wird</a:t>
            </a:r>
            <a:r>
              <a:rPr lang="hu-HU" dirty="0" smtClean="0"/>
              <a:t>;</a:t>
            </a:r>
            <a:endParaRPr lang="hu-HU" dirty="0"/>
          </a:p>
          <a:p>
            <a:r>
              <a:rPr lang="de-DE" dirty="0" smtClean="0"/>
              <a:t>umfasst </a:t>
            </a:r>
            <a:r>
              <a:rPr lang="de-DE" b="1" dirty="0"/>
              <a:t>5+1 gleich strukturierte </a:t>
            </a:r>
            <a:r>
              <a:rPr lang="de-DE" b="1" dirty="0" smtClean="0"/>
              <a:t>Unterrichtseinheiten</a:t>
            </a:r>
            <a:r>
              <a:rPr lang="hu-HU" dirty="0"/>
              <a:t>.</a:t>
            </a:r>
            <a:endParaRPr lang="hu-HU" dirty="0" smtClean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088" y="1060657"/>
            <a:ext cx="1892353" cy="135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03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Ein Schnupperkurs Deutsch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45126" y="2813130"/>
            <a:ext cx="7886700" cy="246364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 dirty="0" smtClean="0"/>
              <a:t>Zielsetzung</a:t>
            </a:r>
          </a:p>
          <a:p>
            <a:r>
              <a:rPr lang="de-DE" dirty="0" smtClean="0"/>
              <a:t>die </a:t>
            </a:r>
            <a:r>
              <a:rPr lang="de-DE" dirty="0"/>
              <a:t>Entwicklung von Interesse und Freude am Deutschlernen</a:t>
            </a:r>
          </a:p>
          <a:p>
            <a:r>
              <a:rPr lang="de-DE" dirty="0" smtClean="0"/>
              <a:t>die </a:t>
            </a:r>
            <a:r>
              <a:rPr lang="de-DE" dirty="0"/>
              <a:t>Bewältigung von einfachen lebensnahen und kindgerechten Sprachhandlungssituationen</a:t>
            </a:r>
          </a:p>
          <a:p>
            <a:r>
              <a:rPr lang="de-DE" dirty="0" smtClean="0"/>
              <a:t>der </a:t>
            </a:r>
            <a:r>
              <a:rPr lang="de-DE" dirty="0"/>
              <a:t>Erwerb, die Erprobung und die Festigung elementarer sprachlicher Mittel</a:t>
            </a:r>
            <a:endParaRPr lang="de-DE" dirty="0" smtClean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088" y="1060657"/>
            <a:ext cx="1892353" cy="135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1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Ein Schnupperkurs Deutsch</a:t>
            </a:r>
            <a:endParaRPr lang="de-DE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45126" y="2672020"/>
            <a:ext cx="7886700" cy="32635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 dirty="0"/>
              <a:t>Zu jeder Einheit gehören</a:t>
            </a:r>
          </a:p>
          <a:p>
            <a:r>
              <a:rPr lang="de-DE" b="1" dirty="0"/>
              <a:t>detaillierte Entwürfe </a:t>
            </a:r>
            <a:r>
              <a:rPr lang="de-DE" dirty="0"/>
              <a:t>mit konkreten didaktisch-methodischen Hinweisen und möglichen Redebeiträgen für </a:t>
            </a:r>
            <a:r>
              <a:rPr lang="de-DE" b="1" dirty="0"/>
              <a:t>Lehrende</a:t>
            </a:r>
            <a:r>
              <a:rPr lang="hu-HU" b="1" dirty="0"/>
              <a:t>;</a:t>
            </a:r>
            <a:endParaRPr lang="de-DE" b="1" dirty="0"/>
          </a:p>
          <a:p>
            <a:r>
              <a:rPr lang="de-DE" b="1" dirty="0"/>
              <a:t>Bilder</a:t>
            </a:r>
            <a:r>
              <a:rPr lang="de-DE" dirty="0"/>
              <a:t>, die das Verstehen und das Erzählen der Ereignisse unterstützen</a:t>
            </a:r>
            <a:r>
              <a:rPr lang="hu-HU" dirty="0"/>
              <a:t>;</a:t>
            </a:r>
            <a:endParaRPr lang="de-DE" dirty="0"/>
          </a:p>
          <a:p>
            <a:r>
              <a:rPr lang="de-DE" b="1" dirty="0"/>
              <a:t>Bastelbögen</a:t>
            </a:r>
            <a:r>
              <a:rPr lang="hu-HU" b="1" dirty="0"/>
              <a:t>;</a:t>
            </a:r>
            <a:endParaRPr lang="de-DE" b="1" dirty="0"/>
          </a:p>
          <a:p>
            <a:r>
              <a:rPr lang="de-DE" b="1" dirty="0"/>
              <a:t>Aufgabenblätter </a:t>
            </a:r>
            <a:r>
              <a:rPr lang="de-DE" dirty="0"/>
              <a:t>und</a:t>
            </a:r>
          </a:p>
          <a:p>
            <a:r>
              <a:rPr lang="de-DE" b="1" dirty="0" err="1"/>
              <a:t>Lapbook</a:t>
            </a:r>
            <a:r>
              <a:rPr lang="de-DE" b="1" dirty="0"/>
              <a:t>-Aufgaben.</a:t>
            </a:r>
            <a:endParaRPr lang="de-DE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088" y="1060657"/>
            <a:ext cx="1892353" cy="1353776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772999" y="6099142"/>
            <a:ext cx="2192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>
                <a:hlinkClick r:id="rId3" tooltip="https://klett.hu/adatlap"/>
              </a:rPr>
              <a:t>klett.hu/adatlap</a:t>
            </a:r>
            <a:endParaRPr lang="de-DE" sz="24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0449" y="4521364"/>
            <a:ext cx="2026480" cy="203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6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CE2EB1D-A620-C0D8-2C33-570A35840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Exkurs: Lernwege für Kinder</a:t>
            </a:r>
            <a:endParaRPr lang="de-DE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53116F7-7573-FC03-B2A4-D518E972D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199" y="2865866"/>
            <a:ext cx="4949190" cy="2682240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de-LU" dirty="0" smtClean="0"/>
              <a:t>Lernen durch Bewegung</a:t>
            </a:r>
          </a:p>
          <a:p>
            <a:pPr lvl="1"/>
            <a:r>
              <a:rPr lang="de-LU" dirty="0" smtClean="0"/>
              <a:t>Lernen mit und durch Geschichten</a:t>
            </a:r>
          </a:p>
          <a:p>
            <a:pPr lvl="1"/>
            <a:r>
              <a:rPr lang="de-LU" dirty="0" smtClean="0"/>
              <a:t>Lernen im Spiel</a:t>
            </a:r>
          </a:p>
          <a:p>
            <a:pPr lvl="1"/>
            <a:r>
              <a:rPr lang="de-LU" dirty="0" smtClean="0"/>
              <a:t>Lernen im szenischen Spiel</a:t>
            </a:r>
          </a:p>
          <a:p>
            <a:pPr lvl="1"/>
            <a:r>
              <a:rPr lang="de-LU" dirty="0" smtClean="0"/>
              <a:t>Lernen an Stationen</a:t>
            </a:r>
          </a:p>
          <a:p>
            <a:pPr lvl="1"/>
            <a:r>
              <a:rPr lang="de-LU" dirty="0" smtClean="0"/>
              <a:t>Fachinhalte auf Deutsch (Immersion/</a:t>
            </a:r>
            <a:r>
              <a:rPr lang="de-LU" dirty="0" err="1" smtClean="0"/>
              <a:t>CLILiG</a:t>
            </a:r>
            <a:r>
              <a:rPr lang="de-LU" dirty="0" smtClean="0"/>
              <a:t>)</a:t>
            </a:r>
            <a:endParaRPr lang="hu-HU" dirty="0"/>
          </a:p>
          <a:p>
            <a:pPr marL="342900" lvl="1" indent="0">
              <a:buNone/>
            </a:pPr>
            <a:endParaRPr lang="hu-HU" dirty="0" smtClean="0"/>
          </a:p>
          <a:p>
            <a:pPr marL="342900" lvl="1" indent="0">
              <a:buNone/>
            </a:pPr>
            <a:r>
              <a:rPr lang="hu-HU" dirty="0" smtClean="0"/>
              <a:t>(</a:t>
            </a:r>
            <a:r>
              <a:rPr lang="hu-HU" dirty="0" err="1" smtClean="0"/>
              <a:t>Lundquist-Mog</a:t>
            </a:r>
            <a:r>
              <a:rPr lang="hu-HU" dirty="0" smtClean="0"/>
              <a:t>/</a:t>
            </a:r>
            <a:r>
              <a:rPr lang="hu-HU" dirty="0" err="1" smtClean="0"/>
              <a:t>Widlok</a:t>
            </a:r>
            <a:r>
              <a:rPr lang="hu-HU" dirty="0" smtClean="0"/>
              <a:t> 2015: 123–155)</a:t>
            </a:r>
            <a:endParaRPr lang="de-LU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0813" y="2748613"/>
            <a:ext cx="2046693" cy="29167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913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</TotalTime>
  <Words>820</Words>
  <Application>Microsoft Office PowerPoint</Application>
  <PresentationFormat>Diavetítés a képernyőre (4:3 oldalarány)</PresentationFormat>
  <Paragraphs>186</Paragraphs>
  <Slides>42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Courier New</vt:lpstr>
      <vt:lpstr>Wingdings</vt:lpstr>
      <vt:lpstr>Office-téma</vt:lpstr>
      <vt:lpstr>PowerPoint-bemutató</vt:lpstr>
      <vt:lpstr>Vorstellung</vt:lpstr>
      <vt:lpstr>PowerPoint-bemutató</vt:lpstr>
      <vt:lpstr>PowerPoint-bemutató</vt:lpstr>
      <vt:lpstr>PowerPoint-bemutató</vt:lpstr>
      <vt:lpstr>Ein Schnupperkurs Deutsch</vt:lpstr>
      <vt:lpstr>Ein Schnupperkurs Deutsch</vt:lpstr>
      <vt:lpstr>Ein Schnupperkurs Deutsch</vt:lpstr>
      <vt:lpstr>Exkurs: Lernwege für Kinder</vt:lpstr>
      <vt:lpstr>Ein Schnupperkurs Deutsch</vt:lpstr>
      <vt:lpstr>Ein Schnupperkurs? Los! Schnuppern wir rein!</vt:lpstr>
      <vt:lpstr>Ein Schnupperkurs? Los! Schnuppern wir rein!</vt:lpstr>
      <vt:lpstr>Ein Schnupperkurs? Los! Schnuppern wir rein!</vt:lpstr>
      <vt:lpstr>Ein Schnupperkurs? Los! Schnuppern wir rein!</vt:lpstr>
      <vt:lpstr>Ein Schnupperkurs? Los! Schnuppern wir rein!</vt:lpstr>
      <vt:lpstr>Mein Deutsch-Lapbook</vt:lpstr>
      <vt:lpstr>Mein Deutsch-Lapbook</vt:lpstr>
      <vt:lpstr>Ein Schnupperkurs? Los! Schnuppern wir rein!</vt:lpstr>
      <vt:lpstr>Einstieg</vt:lpstr>
      <vt:lpstr>Ein Schnupperkurs? Los! Schnuppern wir rein!</vt:lpstr>
      <vt:lpstr>Ein Schnupperkurs? Los! Schnuppern wir rein!</vt:lpstr>
      <vt:lpstr>Mein Deutsch-Lapbook</vt:lpstr>
      <vt:lpstr>Ein Schnupperkurs? Los! Schnuppern wir rein!</vt:lpstr>
      <vt:lpstr>Einstieg</vt:lpstr>
      <vt:lpstr>Ein Schnupperkurs? Los! Schnuppern wir rein!</vt:lpstr>
      <vt:lpstr>PowerPoint-bemutató</vt:lpstr>
      <vt:lpstr>PowerPoint-bemutató</vt:lpstr>
      <vt:lpstr>PowerPoint-bemutató</vt:lpstr>
      <vt:lpstr>PowerPoint-bemutató</vt:lpstr>
      <vt:lpstr>PowerPoint-bemutató</vt:lpstr>
      <vt:lpstr>Mein Deutsch-Lapbook</vt:lpstr>
      <vt:lpstr>Ein Schnupperkurs? Los! Schnuppern wir rein!</vt:lpstr>
      <vt:lpstr>Einstieg</vt:lpstr>
      <vt:lpstr>Ein Schnupperkurs? Los! Schnuppern wir rein!</vt:lpstr>
      <vt:lpstr>Ein Schnupperkurs? Los! Schnuppern wir rein!</vt:lpstr>
      <vt:lpstr>Ein Schnupperkurs? Los! Schnuppern wir rein!</vt:lpstr>
      <vt:lpstr>Mein Deutsch-Lapbook</vt:lpstr>
      <vt:lpstr>Ein Schnupperkurs? Los! Schnuppern wir rein!</vt:lpstr>
      <vt:lpstr>PowerPoint-bemutató</vt:lpstr>
      <vt:lpstr>Ein Schnupperkurs? Los! Schnuppern wir rein!</vt:lpstr>
      <vt:lpstr>Fazit</vt:lpstr>
      <vt:lpstr>Vielen Dank für die Aufmerksamkeit und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Toldi Gergő</dc:creator>
  <cp:lastModifiedBy>Tünde</cp:lastModifiedBy>
  <cp:revision>56</cp:revision>
  <dcterms:created xsi:type="dcterms:W3CDTF">2018-10-30T14:32:55Z</dcterms:created>
  <dcterms:modified xsi:type="dcterms:W3CDTF">2026-06-22T20:54:00Z</dcterms:modified>
</cp:coreProperties>
</file>